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8" r:id="rId4"/>
    <p:sldId id="270" r:id="rId5"/>
    <p:sldId id="261" r:id="rId6"/>
    <p:sldId id="263" r:id="rId7"/>
    <p:sldId id="267" r:id="rId8"/>
    <p:sldId id="266" r:id="rId9"/>
    <p:sldId id="268" r:id="rId10"/>
    <p:sldId id="259" r:id="rId11"/>
    <p:sldId id="260" r:id="rId12"/>
    <p:sldId id="275" r:id="rId13"/>
    <p:sldId id="271" r:id="rId14"/>
    <p:sldId id="264" r:id="rId15"/>
    <p:sldId id="279" r:id="rId16"/>
    <p:sldId id="273" r:id="rId17"/>
    <p:sldId id="277" r:id="rId18"/>
    <p:sldId id="278" r:id="rId19"/>
    <p:sldId id="280" r:id="rId20"/>
    <p:sldId id="274" r:id="rId21"/>
    <p:sldId id="281" r:id="rId22"/>
    <p:sldId id="282" r:id="rId23"/>
    <p:sldId id="257" r:id="rId2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gandp" initials="A" lastIdx="6" clrIdx="0"/>
  <p:cmAuthor id="1" name="Lukas Moser" initials="LM" lastIdx="4" clrIdx="1">
    <p:extLst>
      <p:ext uri="{19B8F6BF-5375-455C-9EA6-DF929625EA0E}">
        <p15:presenceInfo xmlns:p15="http://schemas.microsoft.com/office/powerpoint/2012/main" userId="Lukas Mo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16T09:29:37.519" idx="1">
    <p:pos x="10" y="10"/>
    <p:text>Iconic turn und spatial turn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3-15T10:24:52.490" idx="4">
    <p:pos x="4289" y="958"/>
    <p:text>subjektive Wahrnmeung von Räumen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3-15T10:35:57.812" idx="5">
    <p:pos x="4551" y="3447"/>
    <p:text>bei mehreren Personen. (Stapelung von Räumen)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3-15T10:40:18.352" idx="6">
    <p:pos x="4601" y="953"/>
    <p:text>besser lesbare Mental Maps geben mehr her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16T09:41:42.482" idx="2">
    <p:pos x="637" y="2095"/>
    <p:text>gegenteil zu semiotischen Ansätzen, die fertiges Bildmaterial als Ausgagnspunkt für ein Interveiw verwenden.</p:text>
    <p:extLst>
      <p:ext uri="{C676402C-5697-4E1C-873F-D02D1690AC5C}">
        <p15:threadingInfo xmlns:p15="http://schemas.microsoft.com/office/powerpoint/2012/main" timeZoneBias="-120"/>
      </p:ext>
    </p:extLst>
  </p:cm>
  <p:cm authorId="1" dt="2021-09-16T11:45:58.211" idx="4">
    <p:pos x="3421" y="1798"/>
    <p:text>= das Fotointerview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16T11:12:44.880" idx="3">
    <p:pos x="643" y="962"/>
    <p:text>Üben in Konstellationen zu denken und Spuren des Feldes mit theologischen Diskursarchiven zu verlinken</p:text>
    <p:extLst>
      <p:ext uri="{C676402C-5697-4E1C-873F-D02D1690AC5C}">
        <p15:threadingInfo xmlns:p15="http://schemas.microsoft.com/office/powerpoint/2012/main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02C822-588A-4266-9292-956E0FF2B1E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28777608-2D9D-49B1-A743-818FD1FDDB8B}">
      <dgm:prSet phldrT="[Text]"/>
      <dgm:spPr/>
      <dgm:t>
        <a:bodyPr/>
        <a:lstStyle/>
        <a:p>
          <a:r>
            <a:rPr lang="de-DE" dirty="0" err="1"/>
            <a:t>Cognitive</a:t>
          </a:r>
          <a:r>
            <a:rPr lang="de-DE" dirty="0"/>
            <a:t> Mapping</a:t>
          </a:r>
        </a:p>
      </dgm:t>
    </dgm:pt>
    <dgm:pt modelId="{D278169B-061D-4DB3-AB36-8A1D6C86B47C}" type="parTrans" cxnId="{A52245AC-A551-4FED-BB99-E51995676444}">
      <dgm:prSet/>
      <dgm:spPr/>
      <dgm:t>
        <a:bodyPr/>
        <a:lstStyle/>
        <a:p>
          <a:endParaRPr lang="de-DE"/>
        </a:p>
      </dgm:t>
    </dgm:pt>
    <dgm:pt modelId="{CEC1E311-A0EF-4CB0-AEB3-273CF05C927D}" type="sibTrans" cxnId="{A52245AC-A551-4FED-BB99-E51995676444}">
      <dgm:prSet/>
      <dgm:spPr/>
      <dgm:t>
        <a:bodyPr/>
        <a:lstStyle/>
        <a:p>
          <a:endParaRPr lang="de-DE"/>
        </a:p>
      </dgm:t>
    </dgm:pt>
    <dgm:pt modelId="{61FCB5DD-4864-420D-960B-906488CDFC4F}">
      <dgm:prSet phldrT="[Text]"/>
      <dgm:spPr/>
      <dgm:t>
        <a:bodyPr/>
        <a:lstStyle/>
        <a:p>
          <a:r>
            <a:rPr lang="de-DE" dirty="0"/>
            <a:t>Kognitive Karten</a:t>
          </a:r>
        </a:p>
      </dgm:t>
    </dgm:pt>
    <dgm:pt modelId="{83862F82-513D-4DEA-93C4-5862861C87A1}" type="parTrans" cxnId="{E80E35F6-4771-4A90-89A6-7C25CB42FC25}">
      <dgm:prSet/>
      <dgm:spPr/>
      <dgm:t>
        <a:bodyPr/>
        <a:lstStyle/>
        <a:p>
          <a:endParaRPr lang="de-DE"/>
        </a:p>
      </dgm:t>
    </dgm:pt>
    <dgm:pt modelId="{0D943F7A-E0BE-4BC5-9242-BF97B5FFC95D}" type="sibTrans" cxnId="{E80E35F6-4771-4A90-89A6-7C25CB42FC25}">
      <dgm:prSet/>
      <dgm:spPr/>
      <dgm:t>
        <a:bodyPr/>
        <a:lstStyle/>
        <a:p>
          <a:endParaRPr lang="de-DE"/>
        </a:p>
      </dgm:t>
    </dgm:pt>
    <dgm:pt modelId="{677358F8-AB19-4A9E-A19B-3BF3BBED2D5D}">
      <dgm:prSet phldrT="[Text]"/>
      <dgm:spPr/>
      <dgm:t>
        <a:bodyPr/>
        <a:lstStyle/>
        <a:p>
          <a:r>
            <a:rPr lang="de-DE" dirty="0"/>
            <a:t>Mental </a:t>
          </a:r>
          <a:r>
            <a:rPr lang="de-DE" dirty="0" err="1"/>
            <a:t>Maps</a:t>
          </a:r>
          <a:endParaRPr lang="de-DE" dirty="0"/>
        </a:p>
      </dgm:t>
    </dgm:pt>
    <dgm:pt modelId="{4336C21F-6D8C-4D59-BAF2-59727F9E2EA3}" type="parTrans" cxnId="{2251B7D1-B092-445F-89EC-CB4DF39609DD}">
      <dgm:prSet/>
      <dgm:spPr/>
      <dgm:t>
        <a:bodyPr/>
        <a:lstStyle/>
        <a:p>
          <a:endParaRPr lang="de-DE"/>
        </a:p>
      </dgm:t>
    </dgm:pt>
    <dgm:pt modelId="{CBBC6F36-849B-4818-B27E-AD04992A9664}" type="sibTrans" cxnId="{2251B7D1-B092-445F-89EC-CB4DF39609DD}">
      <dgm:prSet/>
      <dgm:spPr/>
      <dgm:t>
        <a:bodyPr/>
        <a:lstStyle/>
        <a:p>
          <a:endParaRPr lang="de-DE"/>
        </a:p>
      </dgm:t>
    </dgm:pt>
    <dgm:pt modelId="{119C1976-3E07-41B2-A5FF-4C3A85719EC6}" type="pres">
      <dgm:prSet presAssocID="{FD02C822-588A-4266-9292-956E0FF2B1EE}" presName="diagram" presStyleCnt="0">
        <dgm:presLayoutVars>
          <dgm:dir/>
          <dgm:resizeHandles val="exact"/>
        </dgm:presLayoutVars>
      </dgm:prSet>
      <dgm:spPr/>
    </dgm:pt>
    <dgm:pt modelId="{18A44449-240D-4A67-9904-C9367AB48270}" type="pres">
      <dgm:prSet presAssocID="{28777608-2D9D-49B1-A743-818FD1FDDB8B}" presName="node" presStyleLbl="node1" presStyleIdx="0" presStyleCnt="3" custLinFactNeighborY="-56777">
        <dgm:presLayoutVars>
          <dgm:bulletEnabled val="1"/>
        </dgm:presLayoutVars>
      </dgm:prSet>
      <dgm:spPr/>
    </dgm:pt>
    <dgm:pt modelId="{82FB08A1-0621-486E-B1FA-8BA64B124DAE}" type="pres">
      <dgm:prSet presAssocID="{CEC1E311-A0EF-4CB0-AEB3-273CF05C927D}" presName="sibTrans" presStyleCnt="0"/>
      <dgm:spPr/>
    </dgm:pt>
    <dgm:pt modelId="{2068DF79-D0CB-4FBA-AE7C-EB055649F0E0}" type="pres">
      <dgm:prSet presAssocID="{61FCB5DD-4864-420D-960B-906488CDFC4F}" presName="node" presStyleLbl="node1" presStyleIdx="1" presStyleCnt="3" custLinFactNeighborX="-475" custLinFactNeighborY="-56777">
        <dgm:presLayoutVars>
          <dgm:bulletEnabled val="1"/>
        </dgm:presLayoutVars>
      </dgm:prSet>
      <dgm:spPr/>
    </dgm:pt>
    <dgm:pt modelId="{A3FEB1DC-E15F-4580-A467-A10F730CDBAC}" type="pres">
      <dgm:prSet presAssocID="{0D943F7A-E0BE-4BC5-9242-BF97B5FFC95D}" presName="sibTrans" presStyleCnt="0"/>
      <dgm:spPr/>
    </dgm:pt>
    <dgm:pt modelId="{1CE53694-547D-4F09-BF46-A2641E1D4B15}" type="pres">
      <dgm:prSet presAssocID="{677358F8-AB19-4A9E-A19B-3BF3BBED2D5D}" presName="node" presStyleLbl="node1" presStyleIdx="2" presStyleCnt="3" custLinFactX="8592" custLinFactY="-16784" custLinFactNeighborX="100000" custLinFactNeighborY="-100000">
        <dgm:presLayoutVars>
          <dgm:bulletEnabled val="1"/>
        </dgm:presLayoutVars>
      </dgm:prSet>
      <dgm:spPr/>
    </dgm:pt>
  </dgm:ptLst>
  <dgm:cxnLst>
    <dgm:cxn modelId="{AF0EE047-142A-4853-8392-1EB847DACE8D}" type="presOf" srcId="{61FCB5DD-4864-420D-960B-906488CDFC4F}" destId="{2068DF79-D0CB-4FBA-AE7C-EB055649F0E0}" srcOrd="0" destOrd="0" presId="urn:microsoft.com/office/officeart/2005/8/layout/default"/>
    <dgm:cxn modelId="{1B29C687-1F28-4CA0-AA61-E485D89C43E7}" type="presOf" srcId="{28777608-2D9D-49B1-A743-818FD1FDDB8B}" destId="{18A44449-240D-4A67-9904-C9367AB48270}" srcOrd="0" destOrd="0" presId="urn:microsoft.com/office/officeart/2005/8/layout/default"/>
    <dgm:cxn modelId="{A52245AC-A551-4FED-BB99-E51995676444}" srcId="{FD02C822-588A-4266-9292-956E0FF2B1EE}" destId="{28777608-2D9D-49B1-A743-818FD1FDDB8B}" srcOrd="0" destOrd="0" parTransId="{D278169B-061D-4DB3-AB36-8A1D6C86B47C}" sibTransId="{CEC1E311-A0EF-4CB0-AEB3-273CF05C927D}"/>
    <dgm:cxn modelId="{9DE660C8-A4FA-49CB-B7F4-F5627535A218}" type="presOf" srcId="{FD02C822-588A-4266-9292-956E0FF2B1EE}" destId="{119C1976-3E07-41B2-A5FF-4C3A85719EC6}" srcOrd="0" destOrd="0" presId="urn:microsoft.com/office/officeart/2005/8/layout/default"/>
    <dgm:cxn modelId="{2251B7D1-B092-445F-89EC-CB4DF39609DD}" srcId="{FD02C822-588A-4266-9292-956E0FF2B1EE}" destId="{677358F8-AB19-4A9E-A19B-3BF3BBED2D5D}" srcOrd="2" destOrd="0" parTransId="{4336C21F-6D8C-4D59-BAF2-59727F9E2EA3}" sibTransId="{CBBC6F36-849B-4818-B27E-AD04992A9664}"/>
    <dgm:cxn modelId="{FEAE4AD9-E3FB-4FDF-B86C-A45AB2018B52}" type="presOf" srcId="{677358F8-AB19-4A9E-A19B-3BF3BBED2D5D}" destId="{1CE53694-547D-4F09-BF46-A2641E1D4B15}" srcOrd="0" destOrd="0" presId="urn:microsoft.com/office/officeart/2005/8/layout/default"/>
    <dgm:cxn modelId="{E80E35F6-4771-4A90-89A6-7C25CB42FC25}" srcId="{FD02C822-588A-4266-9292-956E0FF2B1EE}" destId="{61FCB5DD-4864-420D-960B-906488CDFC4F}" srcOrd="1" destOrd="0" parTransId="{83862F82-513D-4DEA-93C4-5862861C87A1}" sibTransId="{0D943F7A-E0BE-4BC5-9242-BF97B5FFC95D}"/>
    <dgm:cxn modelId="{E26F0E1F-A9EB-4D93-87BF-68D73823FA12}" type="presParOf" srcId="{119C1976-3E07-41B2-A5FF-4C3A85719EC6}" destId="{18A44449-240D-4A67-9904-C9367AB48270}" srcOrd="0" destOrd="0" presId="urn:microsoft.com/office/officeart/2005/8/layout/default"/>
    <dgm:cxn modelId="{FAF1C115-0FD8-42D4-9080-768CEA4FB513}" type="presParOf" srcId="{119C1976-3E07-41B2-A5FF-4C3A85719EC6}" destId="{82FB08A1-0621-486E-B1FA-8BA64B124DAE}" srcOrd="1" destOrd="0" presId="urn:microsoft.com/office/officeart/2005/8/layout/default"/>
    <dgm:cxn modelId="{F46BB12A-A26D-4651-961A-B844EABEE07A}" type="presParOf" srcId="{119C1976-3E07-41B2-A5FF-4C3A85719EC6}" destId="{2068DF79-D0CB-4FBA-AE7C-EB055649F0E0}" srcOrd="2" destOrd="0" presId="urn:microsoft.com/office/officeart/2005/8/layout/default"/>
    <dgm:cxn modelId="{DC8B6974-3A92-4F4F-A671-5BF4F299C3C4}" type="presParOf" srcId="{119C1976-3E07-41B2-A5FF-4C3A85719EC6}" destId="{A3FEB1DC-E15F-4580-A467-A10F730CDBAC}" srcOrd="3" destOrd="0" presId="urn:microsoft.com/office/officeart/2005/8/layout/default"/>
    <dgm:cxn modelId="{0B1DA5D3-6DE3-4DD2-BFF0-F80D7CC6C217}" type="presParOf" srcId="{119C1976-3E07-41B2-A5FF-4C3A85719EC6}" destId="{1CE53694-547D-4F09-BF46-A2641E1D4B15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A44449-240D-4A67-9904-C9367AB48270}">
      <dsp:nvSpPr>
        <dsp:cNvPr id="0" name=""/>
        <dsp:cNvSpPr/>
      </dsp:nvSpPr>
      <dsp:spPr>
        <a:xfrm>
          <a:off x="0" y="5"/>
          <a:ext cx="2625337" cy="15752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600" kern="1200" dirty="0" err="1"/>
            <a:t>Cognitive</a:t>
          </a:r>
          <a:r>
            <a:rPr lang="de-DE" sz="3600" kern="1200" dirty="0"/>
            <a:t> Mapping</a:t>
          </a:r>
        </a:p>
      </dsp:txBody>
      <dsp:txXfrm>
        <a:off x="0" y="5"/>
        <a:ext cx="2625337" cy="1575202"/>
      </dsp:txXfrm>
    </dsp:sp>
    <dsp:sp modelId="{2068DF79-D0CB-4FBA-AE7C-EB055649F0E0}">
      <dsp:nvSpPr>
        <dsp:cNvPr id="0" name=""/>
        <dsp:cNvSpPr/>
      </dsp:nvSpPr>
      <dsp:spPr>
        <a:xfrm>
          <a:off x="2875400" y="5"/>
          <a:ext cx="2625337" cy="15752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600" kern="1200" dirty="0"/>
            <a:t>Kognitive Karten</a:t>
          </a:r>
        </a:p>
      </dsp:txBody>
      <dsp:txXfrm>
        <a:off x="2875400" y="5"/>
        <a:ext cx="2625337" cy="1575202"/>
      </dsp:txXfrm>
    </dsp:sp>
    <dsp:sp modelId="{1CE53694-547D-4F09-BF46-A2641E1D4B15}">
      <dsp:nvSpPr>
        <dsp:cNvPr id="0" name=""/>
        <dsp:cNvSpPr/>
      </dsp:nvSpPr>
      <dsp:spPr>
        <a:xfrm>
          <a:off x="5775742" y="0"/>
          <a:ext cx="2625337" cy="15752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600" kern="1200" dirty="0"/>
            <a:t>Mental </a:t>
          </a:r>
          <a:r>
            <a:rPr lang="de-DE" sz="3600" kern="1200" dirty="0" err="1"/>
            <a:t>Maps</a:t>
          </a:r>
          <a:endParaRPr lang="de-DE" sz="3600" kern="1200" dirty="0"/>
        </a:p>
      </dsp:txBody>
      <dsp:txXfrm>
        <a:off x="5775742" y="0"/>
        <a:ext cx="2625337" cy="15752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winkliges Dreiec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grpSp>
        <p:nvGrpSpPr>
          <p:cNvPr id="2" name="Gruppieren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ihand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ihand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ihand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Gerade Verbindung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A50D42-C9CD-4801-B293-61D1F53EC57E}" type="datetimeFigureOut">
              <a:rPr lang="de-DE" smtClean="0"/>
              <a:pPr/>
              <a:t>26.10.2021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26.10.2021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26.10.2021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26.10.2021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26.10.2021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Eingekerbter Richtungspfei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Eingekerbter Richtungspfei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26.10.2021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26.10.2021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26.10.2021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26.10.2021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BA50D42-C9CD-4801-B293-61D1F53EC57E}" type="datetimeFigureOut">
              <a:rPr lang="de-DE" smtClean="0"/>
              <a:pPr/>
              <a:t>26.10.2021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/>
              <a:t>Bild durch Klicken auf Symbol hinzufügen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BA50D42-C9CD-4801-B293-61D1F53EC57E}" type="datetimeFigureOut">
              <a:rPr lang="de-DE" smtClean="0"/>
              <a:pPr/>
              <a:t>26.10.2021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ihand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htwinkliges Dreiec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Gerade Verbindung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ingekerbter Richtungspfei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Eingekerbter Richtungspfei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ihand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/>
              <a:t>Textmasterformate durch Klicken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BA50D42-C9CD-4801-B293-61D1F53EC57E}" type="datetimeFigureOut">
              <a:rPr lang="de-DE" smtClean="0"/>
              <a:pPr/>
              <a:t>26.10.2021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5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6.xml"/><Relationship Id="rId5" Type="http://schemas.openxmlformats.org/officeDocument/2006/relationships/image" Target="../media/image27.emf"/><Relationship Id="rId4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9239"/>
            <a:ext cx="7772400" cy="1829761"/>
          </a:xfrm>
        </p:spPr>
        <p:txBody>
          <a:bodyPr>
            <a:noAutofit/>
          </a:bodyPr>
          <a:lstStyle/>
          <a:p>
            <a:pPr algn="ctr"/>
            <a:r>
              <a:rPr lang="de-DE" sz="3200" u="sng" dirty="0"/>
              <a:t>Qualitative geografische Methoden für die Praktische Theologie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2000" dirty="0"/>
              <a:t>Lukas Moser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C5BC453-7984-4FBD-B2D7-9E9C6BC7E5D2}"/>
              </a:ext>
            </a:extLst>
          </p:cNvPr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anchor="b">
            <a:normAutofit fontScale="8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de-DE" dirty="0"/>
              <a:t>Geographisch-theologische Perspektive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Visualisierung und Verortung von Raumwahrnehmungen wird möglich</a:t>
            </a:r>
          </a:p>
          <a:p>
            <a:r>
              <a:rPr lang="de-DE" sz="2400" dirty="0"/>
              <a:t>Die Bewertung von wahrgenommenen Objekten und Sachverhalten wird erforschbar</a:t>
            </a:r>
          </a:p>
          <a:p>
            <a:r>
              <a:rPr lang="de-DE" sz="2400" dirty="0"/>
              <a:t>Subjektive Filterung/Gewichtung von Informationen wird erkennbar</a:t>
            </a:r>
          </a:p>
          <a:p>
            <a:r>
              <a:rPr lang="de-DE" sz="2400" dirty="0"/>
              <a:t>Objektive Verhältnisse lassen sich mit den subjektiven Wahrnehmungen abgleichen</a:t>
            </a:r>
          </a:p>
          <a:p>
            <a:r>
              <a:rPr lang="de-DE" sz="2400" dirty="0"/>
              <a:t>Pluralität von Raumbildung wird deutlich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Vorteile von Mental </a:t>
            </a:r>
            <a:r>
              <a:rPr lang="de-DE" dirty="0" err="1"/>
              <a:t>Maps</a:t>
            </a:r>
            <a:endParaRPr lang="de-DE" dirty="0"/>
          </a:p>
        </p:txBody>
      </p:sp>
      <p:sp>
        <p:nvSpPr>
          <p:cNvPr id="5122" name="AutoShape 2" descr="https://image.jimcdn.com/app/cms/image/transf/dimension=298x10000:format=png/path/s5876f7c3e35dbf57/image/i9d58821f9912aadd/version/1473006527/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5123" name="Picture 3" descr="C:\Users\Agandp\Desktop\im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54" y="5700609"/>
            <a:ext cx="2428892" cy="11573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Zeichnerische Fähigkeiten sind gefragt</a:t>
            </a:r>
          </a:p>
          <a:p>
            <a:r>
              <a:rPr lang="de-DE" sz="2400" dirty="0"/>
              <a:t>Mehrdimensionale Karte wird in 2D abgebildet</a:t>
            </a:r>
          </a:p>
          <a:p>
            <a:r>
              <a:rPr lang="de-DE" sz="2400" dirty="0"/>
              <a:t>Auswertung der Mental </a:t>
            </a:r>
            <a:r>
              <a:rPr lang="de-DE" sz="2400" dirty="0" err="1"/>
              <a:t>Maps</a:t>
            </a:r>
            <a:r>
              <a:rPr lang="de-DE" sz="2400" dirty="0"/>
              <a:t> kann Schwierigkeiten aufwerfen</a:t>
            </a:r>
          </a:p>
          <a:p>
            <a:r>
              <a:rPr lang="de-DE" sz="2400" dirty="0"/>
              <a:t>Unter Umständen sind die Ergebnisse der Erhebung stärker von den Fähigkeiten der Befragten abhängig als von den Raumwahrnehmungen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Nachteile von Mental </a:t>
            </a:r>
            <a:r>
              <a:rPr lang="de-DE" dirty="0" err="1"/>
              <a:t>Maps</a:t>
            </a:r>
            <a:endParaRPr lang="de-DE" dirty="0"/>
          </a:p>
        </p:txBody>
      </p:sp>
      <p:pic>
        <p:nvPicPr>
          <p:cNvPr id="4" name="Picture 3" descr="C:\Users\Agandp\Desktop\im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948656" y="5777778"/>
            <a:ext cx="2266946" cy="1080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nhaltsplatzhalter 10" descr="Ein Bild, das Text, drinnen, Tisch, Boden enthält.&#10;&#10;Automatisch generierte Beschreibung">
            <a:extLst>
              <a:ext uri="{FF2B5EF4-FFF2-40B4-BE49-F238E27FC236}">
                <a16:creationId xmlns:a16="http://schemas.microsoft.com/office/drawing/2014/main" id="{A6820927-447F-4D11-B19A-28B22B05EE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2" b="-9158"/>
          <a:stretch/>
        </p:blipFill>
        <p:spPr>
          <a:xfrm>
            <a:off x="359201" y="1368000"/>
            <a:ext cx="3645071" cy="4860000"/>
          </a:xfrm>
        </p:spPr>
      </p:pic>
      <p:pic>
        <p:nvPicPr>
          <p:cNvPr id="15" name="Grafik 14" descr="Ein Bild, das Text, Tisch, Boden, drinnen enthält.&#10;&#10;Automatisch generierte Beschreibung">
            <a:extLst>
              <a:ext uri="{FF2B5EF4-FFF2-40B4-BE49-F238E27FC236}">
                <a16:creationId xmlns:a16="http://schemas.microsoft.com/office/drawing/2014/main" id="{F76B2C88-2F48-45B1-89A7-ACD06F4E1A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" t="8373" r="119" b="-8373"/>
          <a:stretch/>
        </p:blipFill>
        <p:spPr>
          <a:xfrm>
            <a:off x="4428000" y="1368000"/>
            <a:ext cx="4371950" cy="5829267"/>
          </a:xfrm>
          <a:prstGeom prst="rect">
            <a:avLst/>
          </a:prstGeom>
        </p:spPr>
      </p:pic>
      <p:sp>
        <p:nvSpPr>
          <p:cNvPr id="23" name="Titel 1">
            <a:extLst>
              <a:ext uri="{FF2B5EF4-FFF2-40B4-BE49-F238E27FC236}">
                <a16:creationId xmlns:a16="http://schemas.microsoft.com/office/drawing/2014/main" id="{489C064D-3748-4525-B4CE-144DA295B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/>
            <a:r>
              <a:rPr lang="de-DE" dirty="0"/>
              <a:t>Aktuelles Beispiel</a:t>
            </a:r>
          </a:p>
        </p:txBody>
      </p:sp>
    </p:spTree>
    <p:extLst>
      <p:ext uri="{BB962C8B-B14F-4D97-AF65-F5344CB8AC3E}">
        <p14:creationId xmlns:p14="http://schemas.microsoft.com/office/powerpoint/2010/main" val="1250964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BC61952-2E04-4999-B1C0-E384FFAA0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8398BDB-524F-4A1E-9AF9-C45DCE80C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820" y="1812226"/>
            <a:ext cx="4311396" cy="323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A42BC93-483E-4982-B367-DC1B6627BC79}"/>
              </a:ext>
            </a:extLst>
          </p:cNvPr>
          <p:cNvSpPr txBox="1"/>
          <p:nvPr/>
        </p:nvSpPr>
        <p:spPr>
          <a:xfrm>
            <a:off x="2204820" y="5063781"/>
            <a:ext cx="45228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https://www.fuersie.de/gesundheit/diese-10-dinge-passieren-wenn-sie-jeden-tag-spazieren-gehen-7159.html#pexels-andrea-piacquadio-3779751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D42238F-5024-48A7-AB3A-38AC97F7E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/>
              <a:t>Methode 2: Go-</a:t>
            </a:r>
            <a:r>
              <a:rPr lang="de-DE" dirty="0" err="1"/>
              <a:t>Along</a:t>
            </a:r>
            <a:r>
              <a:rPr lang="de-DE" dirty="0"/>
              <a:t>-Interview</a:t>
            </a:r>
          </a:p>
        </p:txBody>
      </p:sp>
    </p:spTree>
    <p:extLst>
      <p:ext uri="{BB962C8B-B14F-4D97-AF65-F5344CB8AC3E}">
        <p14:creationId xmlns:p14="http://schemas.microsoft.com/office/powerpoint/2010/main" val="1339036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Spaziergangswissenschaft</a:t>
            </a:r>
            <a:r>
              <a:rPr lang="de-DE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de-DE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Promenadologie</a:t>
            </a:r>
            <a:r>
              <a:rPr lang="de-DE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  <a:p>
            <a:r>
              <a:rPr lang="de-DE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Es geht um ein An-die-Fersen-heften und sich so von den Ereignissen, Situationen, Gesprächen und Orten überraschen zu lassen</a:t>
            </a:r>
          </a:p>
          <a:p>
            <a:r>
              <a:rPr lang="de-DE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Probates Mittel, wenn Bewegungen, äußere Einflüsse und Raumwahrnehmungen interessieren</a:t>
            </a:r>
          </a:p>
          <a:p>
            <a:r>
              <a:rPr lang="de-DE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Die Umwelt dient als unmittelbarer Auslöser für Narrative, Situationen und Ereignisse</a:t>
            </a:r>
          </a:p>
          <a:p>
            <a:r>
              <a:rPr lang="de-DE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Implizites, evtl. verbal nur schwer ausdrückbares Wissen zu räumlichen Wahrnehmungen ist einfacher offenzulegen</a:t>
            </a:r>
          </a:p>
          <a:p>
            <a:r>
              <a:rPr lang="de-DE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Unterstützt passive Rolle der/des Forschenden und erhöhte die Zentrierung auf die interviewte Person</a:t>
            </a:r>
          </a:p>
          <a:p>
            <a:r>
              <a:rPr lang="de-DE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Erleichtert entspannte und vertraute Gesprächsbasis</a:t>
            </a:r>
          </a:p>
          <a:p>
            <a:r>
              <a:rPr lang="de-DE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Gut kombinierbar mit foto- und videounterstützten Forschungsmethoden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Go-</a:t>
            </a:r>
            <a:r>
              <a:rPr lang="de-DE" dirty="0" err="1"/>
              <a:t>Along</a:t>
            </a:r>
            <a:r>
              <a:rPr lang="de-DE" dirty="0"/>
              <a:t>-Interview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Karte enthält.&#10;&#10;Automatisch generierte Beschreibung">
            <a:extLst>
              <a:ext uri="{FF2B5EF4-FFF2-40B4-BE49-F238E27FC236}">
                <a16:creationId xmlns:a16="http://schemas.microsoft.com/office/drawing/2014/main" id="{DD9713DE-C9ED-4764-8017-C69B7941FD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09" y="1412776"/>
            <a:ext cx="7332182" cy="4525962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0E6827EB-5960-415A-83D7-DAA509D0F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Aktuelles Beispiel</a:t>
            </a:r>
          </a:p>
        </p:txBody>
      </p:sp>
    </p:spTree>
    <p:extLst>
      <p:ext uri="{BB962C8B-B14F-4D97-AF65-F5344CB8AC3E}">
        <p14:creationId xmlns:p14="http://schemas.microsoft.com/office/powerpoint/2010/main" val="237757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4B77F5E-874E-4204-92DC-655601610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206E082-C803-4B41-AACF-2661602B3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/>
              <a:t>Methode 3: Reflexive Fotografie</a:t>
            </a:r>
          </a:p>
        </p:txBody>
      </p:sp>
      <p:pic>
        <p:nvPicPr>
          <p:cNvPr id="3074" name="Picture 2" descr="Medien: Geschichte der Fotografie - Medien - Kultur - Planet Wissen">
            <a:extLst>
              <a:ext uri="{FF2B5EF4-FFF2-40B4-BE49-F238E27FC236}">
                <a16:creationId xmlns:a16="http://schemas.microsoft.com/office/drawing/2014/main" id="{996103CA-96BD-4786-B9B7-949BDE08C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4747"/>
            <a:ext cx="67056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7CACC2A-7A01-420E-8189-9C0464F169EA}"/>
              </a:ext>
            </a:extLst>
          </p:cNvPr>
          <p:cNvSpPr txBox="1"/>
          <p:nvPr/>
        </p:nvSpPr>
        <p:spPr>
          <a:xfrm>
            <a:off x="1403648" y="5396647"/>
            <a:ext cx="6336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https://www.planet-wissen.de/kultur/medien/geschichte_der_fotografie/index.html</a:t>
            </a:r>
          </a:p>
        </p:txBody>
      </p:sp>
    </p:spTree>
    <p:extLst>
      <p:ext uri="{BB962C8B-B14F-4D97-AF65-F5344CB8AC3E}">
        <p14:creationId xmlns:p14="http://schemas.microsoft.com/office/powerpoint/2010/main" val="3498889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C0C2930-0E07-40DB-BA76-31E852511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Ursprung = visuellen Soziologie</a:t>
            </a:r>
          </a:p>
          <a:p>
            <a:r>
              <a:rPr lang="de-DE" dirty="0"/>
              <a:t>Qualitative Fotoanalyse</a:t>
            </a:r>
          </a:p>
          <a:p>
            <a:r>
              <a:rPr lang="de-DE" dirty="0"/>
              <a:t>Quantitative Fotoanalyse</a:t>
            </a:r>
          </a:p>
          <a:p>
            <a:r>
              <a:rPr lang="de-DE" dirty="0"/>
              <a:t>Fotorallye / </a:t>
            </a:r>
            <a:r>
              <a:rPr lang="de-DE" dirty="0" err="1"/>
              <a:t>Fotoelizitation</a:t>
            </a:r>
            <a:endParaRPr lang="de-DE" dirty="0"/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4E393DF-139F-4824-8743-27D7B4C87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Reflexive Fotografie</a:t>
            </a:r>
          </a:p>
        </p:txBody>
      </p:sp>
      <p:pic>
        <p:nvPicPr>
          <p:cNvPr id="6146" name="Picture 2" descr="Polaroid-Fotos: Darum sind Sofortbilder wieder angesagt - WELT">
            <a:extLst>
              <a:ext uri="{FF2B5EF4-FFF2-40B4-BE49-F238E27FC236}">
                <a16:creationId xmlns:a16="http://schemas.microsoft.com/office/drawing/2014/main" id="{9DBCC3F8-F5D7-4FF1-B14C-DB417090A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860" y="3762586"/>
            <a:ext cx="2138636" cy="209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BEB04B17-EAF6-419D-B815-BE888A229C06}"/>
              </a:ext>
            </a:extLst>
          </p:cNvPr>
          <p:cNvSpPr txBox="1"/>
          <p:nvPr/>
        </p:nvSpPr>
        <p:spPr>
          <a:xfrm>
            <a:off x="6776731" y="5828290"/>
            <a:ext cx="2242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https://www.welt.de/wirtschaft/webwelt/article161565126/Darum-ist-die-Sofortbildfotografie-wieder-angesagt.html</a:t>
            </a:r>
          </a:p>
        </p:txBody>
      </p:sp>
      <p:pic>
        <p:nvPicPr>
          <p:cNvPr id="6148" name="Picture 4" descr="8 Smartphone-Kamera Tipps, um deine Fotografie auf die nächste Ebene zu  heben | albelli blog">
            <a:extLst>
              <a:ext uri="{FF2B5EF4-FFF2-40B4-BE49-F238E27FC236}">
                <a16:creationId xmlns:a16="http://schemas.microsoft.com/office/drawing/2014/main" id="{D74816CC-BB90-45FA-8B36-6F80EB658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58" y="3543551"/>
            <a:ext cx="3563888" cy="178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E5D1302-A517-4593-B942-58E11B8EADE9}"/>
              </a:ext>
            </a:extLst>
          </p:cNvPr>
          <p:cNvSpPr txBox="1"/>
          <p:nvPr/>
        </p:nvSpPr>
        <p:spPr>
          <a:xfrm>
            <a:off x="62588" y="5293151"/>
            <a:ext cx="36490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https://www.albelli.de/blog/smartphone-kamera-tipps</a:t>
            </a:r>
          </a:p>
        </p:txBody>
      </p:sp>
      <p:pic>
        <p:nvPicPr>
          <p:cNvPr id="6150" name="Picture 6" descr="Digitalkamera: Diese Unterschiede gibt es • Journal">
            <a:extLst>
              <a:ext uri="{FF2B5EF4-FFF2-40B4-BE49-F238E27FC236}">
                <a16:creationId xmlns:a16="http://schemas.microsoft.com/office/drawing/2014/main" id="{DAC59026-08BA-47CF-B045-4EAE9C119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331" y="3662780"/>
            <a:ext cx="2919643" cy="194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4FCDD54-DC32-4807-8994-24834C4CE66D}"/>
              </a:ext>
            </a:extLst>
          </p:cNvPr>
          <p:cNvSpPr txBox="1"/>
          <p:nvPr/>
        </p:nvSpPr>
        <p:spPr>
          <a:xfrm>
            <a:off x="3782083" y="5607181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https://fuji.ch/journal/professional/digitalkamera-diese-unterschiede-gibt-es/</a:t>
            </a:r>
          </a:p>
        </p:txBody>
      </p:sp>
    </p:spTree>
    <p:extLst>
      <p:ext uri="{BB962C8B-B14F-4D97-AF65-F5344CB8AC3E}">
        <p14:creationId xmlns:p14="http://schemas.microsoft.com/office/powerpoint/2010/main" val="573303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3603884-A202-409F-8757-CB2F961DA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/>
              <a:t>Vorteile der reflexiven Fotografie</a:t>
            </a:r>
          </a:p>
        </p:txBody>
      </p:sp>
      <p:pic>
        <p:nvPicPr>
          <p:cNvPr id="4" name="Picture 3" descr="C:\Users\Agandp\Desktop\image.png">
            <a:extLst>
              <a:ext uri="{FF2B5EF4-FFF2-40B4-BE49-F238E27FC236}">
                <a16:creationId xmlns:a16="http://schemas.microsoft.com/office/drawing/2014/main" id="{66D5A448-3F7A-4A99-A8B4-0410A520E3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24775" y="5505450"/>
            <a:ext cx="2838450" cy="1352550"/>
          </a:xfrm>
          <a:prstGeom prst="rect">
            <a:avLst/>
          </a:prstGeom>
          <a:noFill/>
        </p:spPr>
      </p:pic>
      <p:sp>
        <p:nvSpPr>
          <p:cNvPr id="5" name="Inhaltsplatzhalter 1">
            <a:extLst>
              <a:ext uri="{FF2B5EF4-FFF2-40B4-BE49-F238E27FC236}">
                <a16:creationId xmlns:a16="http://schemas.microsoft.com/office/drawing/2014/main" id="{C48D1A41-E4A3-4349-9773-D0F198B6DB27}"/>
              </a:ext>
            </a:extLst>
          </p:cNvPr>
          <p:cNvSpPr txBox="1">
            <a:spLocks/>
          </p:cNvSpPr>
          <p:nvPr/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de-DE" dirty="0"/>
              <a:t>Technisch einfachbar umsetzbar</a:t>
            </a:r>
          </a:p>
          <a:p>
            <a:r>
              <a:rPr lang="de-DE" dirty="0"/>
              <a:t>Aktivierung der Interviewperson</a:t>
            </a:r>
          </a:p>
          <a:p>
            <a:r>
              <a:rPr lang="de-DE" dirty="0"/>
              <a:t>Kreativität ist gefragt</a:t>
            </a:r>
          </a:p>
          <a:p>
            <a:r>
              <a:rPr lang="de-DE" dirty="0"/>
              <a:t>Schwerausdrückbares wird visualisiert</a:t>
            </a:r>
          </a:p>
          <a:p>
            <a:r>
              <a:rPr lang="de-DE" dirty="0"/>
              <a:t>Impuls und Leithilfe für das Interview</a:t>
            </a:r>
          </a:p>
          <a:p>
            <a:r>
              <a:rPr lang="de-DE" dirty="0"/>
              <a:t>Spontanität wird gefördert/ herausgefordert</a:t>
            </a:r>
          </a:p>
          <a:p>
            <a:r>
              <a:rPr lang="de-DE" dirty="0"/>
              <a:t>Bildproduzierende werden selbst zu ExpertInnen und nicht zu ‚Beforschten‘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3736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 descr="Ein Bild, das Boden, Stuhl, aus Holz, Tisch enthält.&#10;&#10;Automatisch generierte Beschreibung">
            <a:extLst>
              <a:ext uri="{FF2B5EF4-FFF2-40B4-BE49-F238E27FC236}">
                <a16:creationId xmlns:a16="http://schemas.microsoft.com/office/drawing/2014/main" id="{D08E700B-31C2-40CE-A3F7-981483FABE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4"/>
          <a:stretch/>
        </p:blipFill>
        <p:spPr>
          <a:xfrm>
            <a:off x="1544892" y="4265019"/>
            <a:ext cx="3751823" cy="2598514"/>
          </a:xfrm>
          <a:prstGeom prst="rect">
            <a:avLst/>
          </a:prstGeom>
        </p:spPr>
      </p:pic>
      <p:pic>
        <p:nvPicPr>
          <p:cNvPr id="11" name="Grafik 10" descr="Ein Bild, das drinnen, Gebäude, Fenster, Altar enthält.&#10;&#10;Automatisch generierte Beschreibung">
            <a:extLst>
              <a:ext uri="{FF2B5EF4-FFF2-40B4-BE49-F238E27FC236}">
                <a16:creationId xmlns:a16="http://schemas.microsoft.com/office/drawing/2014/main" id="{B6342E7A-625B-4BE0-9DFF-70DA9BE682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631" y="1196752"/>
            <a:ext cx="2224841" cy="3090118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CD567124-20D8-4947-BA5D-7240B720E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pPr algn="ctr"/>
            <a:r>
              <a:rPr lang="de-DE" dirty="0"/>
              <a:t>Aktuelles Beispiel</a:t>
            </a:r>
          </a:p>
        </p:txBody>
      </p:sp>
      <p:pic>
        <p:nvPicPr>
          <p:cNvPr id="19" name="Grafik 18" descr="Ein Bild, das Himmel, draußen, Gebäude, Kirche enthält.&#10;&#10;Automatisch generierte Beschreibung">
            <a:extLst>
              <a:ext uri="{FF2B5EF4-FFF2-40B4-BE49-F238E27FC236}">
                <a16:creationId xmlns:a16="http://schemas.microsoft.com/office/drawing/2014/main" id="{3558EF74-53B8-4EB7-B3D3-C4F8C77CA8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55" y="1196752"/>
            <a:ext cx="2630777" cy="3507703"/>
          </a:xfrm>
          <a:prstGeom prst="rect">
            <a:avLst/>
          </a:prstGeom>
        </p:spPr>
      </p:pic>
      <p:pic>
        <p:nvPicPr>
          <p:cNvPr id="15" name="Inhaltsplatzhalter 14" descr="Ein Bild, das Gebäude, Stein, Möbel enthält.&#10;&#10;Automatisch generierte Beschreibung">
            <a:extLst>
              <a:ext uri="{FF2B5EF4-FFF2-40B4-BE49-F238E27FC236}">
                <a16:creationId xmlns:a16="http://schemas.microsoft.com/office/drawing/2014/main" id="{2FABC2A2-B2A7-4555-B304-D66B84FACC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07"/>
          <a:stretch/>
        </p:blipFill>
        <p:spPr>
          <a:xfrm>
            <a:off x="3017013" y="1196752"/>
            <a:ext cx="3394471" cy="3090118"/>
          </a:xfrm>
        </p:spPr>
      </p:pic>
      <p:pic>
        <p:nvPicPr>
          <p:cNvPr id="9" name="Grafik 8" descr="Ein Bild, das Text, Boden, Fahrrad, geparkt enthält.&#10;&#10;Automatisch generierte Beschreibung">
            <a:extLst>
              <a:ext uri="{FF2B5EF4-FFF2-40B4-BE49-F238E27FC236}">
                <a16:creationId xmlns:a16="http://schemas.microsoft.com/office/drawing/2014/main" id="{12725333-2F3C-48D5-B93B-1ED812A64CA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0"/>
          <a:stretch/>
        </p:blipFill>
        <p:spPr>
          <a:xfrm>
            <a:off x="5436096" y="4286870"/>
            <a:ext cx="3707904" cy="25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35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Methode 1: Mental Mapping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969013" y="5791036"/>
            <a:ext cx="5072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https://www.sueddeutsche.de/muenchen/mental-maps-die-stadt-in-meinem-kopf-1.3087218</a:t>
            </a:r>
          </a:p>
        </p:txBody>
      </p:sp>
      <p:pic>
        <p:nvPicPr>
          <p:cNvPr id="1026" name="Picture 2" descr="C:\Users\Luk\Desktop\Unbenanntin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69132"/>
            <a:ext cx="6490861" cy="413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A7FBCCC-B05B-4EBE-97F5-CCF7281AC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74638"/>
            <a:ext cx="8507288" cy="1143000"/>
          </a:xfrm>
        </p:spPr>
        <p:txBody>
          <a:bodyPr>
            <a:noAutofit/>
          </a:bodyPr>
          <a:lstStyle/>
          <a:p>
            <a:r>
              <a:rPr lang="de-DE" sz="3000" dirty="0" err="1"/>
              <a:t>Gottesprofiling</a:t>
            </a:r>
            <a:r>
              <a:rPr lang="de-DE" sz="3000" dirty="0"/>
              <a:t> II: Theologische Auswertung</a:t>
            </a:r>
          </a:p>
        </p:txBody>
      </p:sp>
      <p:pic>
        <p:nvPicPr>
          <p:cNvPr id="4100" name="Picture 4" descr="detective-crazy-wall-43">
            <a:extLst>
              <a:ext uri="{FF2B5EF4-FFF2-40B4-BE49-F238E27FC236}">
                <a16:creationId xmlns:a16="http://schemas.microsoft.com/office/drawing/2014/main" id="{27094329-D1BA-40B9-97C3-3AF991DC6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897" y="1417638"/>
            <a:ext cx="3582144" cy="358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005012F-8F5D-412D-BC6F-FBC062945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969" y="4149080"/>
            <a:ext cx="3238500" cy="2708920"/>
          </a:xfrm>
          <a:prstGeom prst="rect">
            <a:avLst/>
          </a:prstGeom>
        </p:spPr>
      </p:pic>
      <p:pic>
        <p:nvPicPr>
          <p:cNvPr id="7" name="Inhaltsplatzhalter 6" descr="Ein Bild, das Text, Mann, Person enthält.&#10;&#10;Automatisch generierte Beschreibung">
            <a:extLst>
              <a:ext uri="{FF2B5EF4-FFF2-40B4-BE49-F238E27FC236}">
                <a16:creationId xmlns:a16="http://schemas.microsoft.com/office/drawing/2014/main" id="{4D9A1D06-2ADF-45B7-8DCB-E04D06274E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8920"/>
            <a:ext cx="4200525" cy="2800350"/>
          </a:xfr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B3AC8AA3-8CEF-4D0E-80D2-34954A52EAF5}"/>
              </a:ext>
            </a:extLst>
          </p:cNvPr>
          <p:cNvSpPr txBox="1"/>
          <p:nvPr/>
        </p:nvSpPr>
        <p:spPr>
          <a:xfrm>
            <a:off x="0" y="5473751"/>
            <a:ext cx="40324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https://www.gettyimages.ch/fotos/police-office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8B0882C-6B4F-48BA-B25C-B06BED3B4D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2475" y="3419475"/>
            <a:ext cx="19050" cy="1905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FE2861E3-C917-4054-83D8-B94FE4AAB7D9}"/>
              </a:ext>
            </a:extLst>
          </p:cNvPr>
          <p:cNvSpPr txBox="1"/>
          <p:nvPr/>
        </p:nvSpPr>
        <p:spPr>
          <a:xfrm rot="16200000">
            <a:off x="6138884" y="2506360"/>
            <a:ext cx="28083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https://www.esquire.com/uk/culture/film/news/a7703/detective-show-crazy-walls/</a:t>
            </a:r>
          </a:p>
        </p:txBody>
      </p:sp>
    </p:spTree>
    <p:extLst>
      <p:ext uri="{BB962C8B-B14F-4D97-AF65-F5344CB8AC3E}">
        <p14:creationId xmlns:p14="http://schemas.microsoft.com/office/powerpoint/2010/main" val="4135672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96CA21F-FAFB-4502-AEE1-7BBBE2A7E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CD23619-EACC-4481-88EE-85E447485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Aktuelles Beispiel</a:t>
            </a:r>
          </a:p>
        </p:txBody>
      </p:sp>
      <p:pic>
        <p:nvPicPr>
          <p:cNvPr id="4" name="Inhaltsplatzhalter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0252BDD2-3520-4949-95A9-F1721C587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35" y="1268760"/>
            <a:ext cx="6552729" cy="489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52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endParaRPr lang="de-DE" dirty="0"/>
          </a:p>
          <a:p>
            <a:pPr marL="109728" indent="0" algn="ctr">
              <a:buNone/>
            </a:pPr>
            <a:endParaRPr lang="de-DE" dirty="0"/>
          </a:p>
          <a:p>
            <a:pPr marL="109728" indent="0" algn="ctr">
              <a:buNone/>
            </a:pPr>
            <a:r>
              <a:rPr lang="de-DE" dirty="0"/>
              <a:t>Begeben Sie sich auf Spurensuche!</a:t>
            </a:r>
          </a:p>
          <a:p>
            <a:pPr marL="109728" indent="0" algn="ctr">
              <a:buNone/>
            </a:pPr>
            <a:endParaRPr lang="de-DE" dirty="0"/>
          </a:p>
          <a:p>
            <a:pPr marL="109728" indent="0" algn="ctr">
              <a:buNone/>
            </a:pPr>
            <a:r>
              <a:rPr lang="de-DE" dirty="0"/>
              <a:t>Suchen Sie nach Spuren, die für Sie auf die Präsenz Gottes verweisen könnten.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Arbeitsauftrag</a:t>
            </a:r>
          </a:p>
        </p:txBody>
      </p:sp>
    </p:spTree>
    <p:extLst>
      <p:ext uri="{BB962C8B-B14F-4D97-AF65-F5344CB8AC3E}">
        <p14:creationId xmlns:p14="http://schemas.microsoft.com/office/powerpoint/2010/main" val="3978838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02034"/>
          </a:xfrm>
        </p:spPr>
        <p:txBody>
          <a:bodyPr>
            <a:normAutofit fontScale="92500"/>
          </a:bodyPr>
          <a:lstStyle/>
          <a:p>
            <a:pPr algn="just"/>
            <a:r>
              <a:rPr lang="de-DE" sz="1400" dirty="0" err="1"/>
              <a:t>Dirksmeier</a:t>
            </a:r>
            <a:r>
              <a:rPr lang="de-DE" sz="1400" dirty="0"/>
              <a:t>, Peter, Der </a:t>
            </a:r>
            <a:r>
              <a:rPr lang="de-DE" sz="1400" dirty="0" err="1"/>
              <a:t>husserlsche</a:t>
            </a:r>
            <a:r>
              <a:rPr lang="de-DE" sz="1400" dirty="0"/>
              <a:t> Bildbegriff als theoretische Grundlage der reflexiven Fotografie: Ein Beitrag zur visuellen Methodologie in der Humangeografie, in: </a:t>
            </a:r>
            <a:r>
              <a:rPr lang="de-DE" sz="1400" dirty="0" err="1"/>
              <a:t>Social</a:t>
            </a:r>
            <a:r>
              <a:rPr lang="de-DE" sz="1400" dirty="0"/>
              <a:t> </a:t>
            </a:r>
            <a:r>
              <a:rPr lang="de-DE" sz="1400" dirty="0" err="1"/>
              <a:t>Geography</a:t>
            </a:r>
            <a:r>
              <a:rPr lang="de-DE" sz="1400" dirty="0"/>
              <a:t> 2 (2007), H. 1, S. 1-10.</a:t>
            </a:r>
          </a:p>
          <a:p>
            <a:pPr algn="just"/>
            <a:r>
              <a:rPr lang="en-US" sz="1400" dirty="0"/>
              <a:t>Downs, Roger/</a:t>
            </a:r>
            <a:r>
              <a:rPr lang="en-US" sz="1400" dirty="0" err="1"/>
              <a:t>Stea</a:t>
            </a:r>
            <a:r>
              <a:rPr lang="en-US" sz="1400" dirty="0"/>
              <a:t>, David, </a:t>
            </a:r>
            <a:r>
              <a:rPr lang="en-US" sz="1400" dirty="0" err="1"/>
              <a:t>Kognitive</a:t>
            </a:r>
            <a:r>
              <a:rPr lang="en-US" sz="1400" dirty="0"/>
              <a:t> </a:t>
            </a:r>
            <a:r>
              <a:rPr lang="en-US" sz="1400" dirty="0" err="1"/>
              <a:t>Karten</a:t>
            </a:r>
            <a:r>
              <a:rPr lang="en-US" sz="1400" dirty="0"/>
              <a:t>. Die Welt in </a:t>
            </a:r>
            <a:r>
              <a:rPr lang="en-US" sz="1400" dirty="0" err="1"/>
              <a:t>unseren</a:t>
            </a:r>
            <a:r>
              <a:rPr lang="en-US" sz="1400" dirty="0"/>
              <a:t> </a:t>
            </a:r>
            <a:r>
              <a:rPr lang="en-US" sz="1400" dirty="0" err="1"/>
              <a:t>Köpfen</a:t>
            </a:r>
            <a:r>
              <a:rPr lang="en-US" sz="1400" dirty="0"/>
              <a:t>, New York 1982.</a:t>
            </a:r>
          </a:p>
          <a:p>
            <a:pPr algn="just"/>
            <a:r>
              <a:rPr lang="de-DE" sz="1400" dirty="0"/>
              <a:t>Eberth, Andreas, Raumwahrnehmungen reflektieren und visualisieren. Erforschung sozialer Räume mittels reflexiver Fotografie, in: </a:t>
            </a:r>
            <a:r>
              <a:rPr lang="de-DE" sz="1400" dirty="0" err="1"/>
              <a:t>Wintzer</a:t>
            </a:r>
            <a:r>
              <a:rPr lang="de-DE" sz="1400" dirty="0"/>
              <a:t>, Jeannine (</a:t>
            </a:r>
            <a:r>
              <a:rPr lang="de-DE" sz="1400" dirty="0" err="1"/>
              <a:t>Hg</a:t>
            </a:r>
            <a:r>
              <a:rPr lang="de-DE" sz="1400" dirty="0"/>
              <a:t>.), Sozialraum erforschen. Qualitative Methoden in der Geographie, Berlin / Heidelberg 2018, S. 280-295.</a:t>
            </a:r>
          </a:p>
          <a:p>
            <a:pPr algn="just"/>
            <a:r>
              <a:rPr lang="en-US" sz="1400" dirty="0"/>
              <a:t>Ehlers, </a:t>
            </a:r>
            <a:r>
              <a:rPr lang="en-US" sz="1400" dirty="0" err="1"/>
              <a:t>Swantje</a:t>
            </a:r>
            <a:r>
              <a:rPr lang="en-US" sz="1400" dirty="0"/>
              <a:t>, </a:t>
            </a:r>
            <a:r>
              <a:rPr lang="en-US" sz="1400" dirty="0" err="1"/>
              <a:t>Hermeneutik</a:t>
            </a:r>
            <a:r>
              <a:rPr lang="en-US" sz="1400" dirty="0"/>
              <a:t> des </a:t>
            </a:r>
            <a:r>
              <a:rPr lang="en-US" sz="1400" dirty="0" err="1"/>
              <a:t>Raumes</a:t>
            </a:r>
            <a:r>
              <a:rPr lang="en-US" sz="1400" dirty="0"/>
              <a:t>. </a:t>
            </a:r>
            <a:r>
              <a:rPr lang="en-US" sz="1400" dirty="0" err="1"/>
              <a:t>Kognitives</a:t>
            </a:r>
            <a:r>
              <a:rPr lang="en-US" sz="1400" dirty="0"/>
              <a:t> </a:t>
            </a:r>
            <a:r>
              <a:rPr lang="en-US" sz="1400" dirty="0" err="1"/>
              <a:t>Kartieren</a:t>
            </a:r>
            <a:r>
              <a:rPr lang="en-US" sz="1400" dirty="0"/>
              <a:t> </a:t>
            </a:r>
            <a:r>
              <a:rPr lang="en-US" sz="1400" dirty="0" err="1"/>
              <a:t>als</a:t>
            </a:r>
            <a:r>
              <a:rPr lang="en-US" sz="1400" dirty="0"/>
              <a:t> </a:t>
            </a:r>
            <a:r>
              <a:rPr lang="en-US" sz="1400" dirty="0" err="1"/>
              <a:t>curriculares</a:t>
            </a:r>
            <a:r>
              <a:rPr lang="en-US" sz="1400" dirty="0"/>
              <a:t> </a:t>
            </a:r>
            <a:r>
              <a:rPr lang="en-US" sz="1400" dirty="0" err="1"/>
              <a:t>Planungskriterium</a:t>
            </a:r>
            <a:r>
              <a:rPr lang="en-US" sz="1400" dirty="0"/>
              <a:t>, in: </a:t>
            </a:r>
            <a:r>
              <a:rPr lang="de-DE" sz="1400" dirty="0"/>
              <a:t>Deutsch als Fremdsprache, Regensburg 1993, 4, </a:t>
            </a:r>
            <a:r>
              <a:rPr lang="en-US" sz="1400" dirty="0"/>
              <a:t>211-218.</a:t>
            </a:r>
          </a:p>
          <a:p>
            <a:pPr algn="just"/>
            <a:r>
              <a:rPr lang="de-DE" sz="1400" dirty="0" err="1"/>
              <a:t>Kusenbach</a:t>
            </a:r>
            <a:r>
              <a:rPr lang="de-DE" sz="1400" dirty="0"/>
              <a:t>, Margarethe, Mitgehen als Methode. Der „Go-</a:t>
            </a:r>
            <a:r>
              <a:rPr lang="de-DE" sz="1400" dirty="0" err="1"/>
              <a:t>Along</a:t>
            </a:r>
            <a:r>
              <a:rPr lang="de-DE" sz="1400" dirty="0"/>
              <a:t>“ in der phänomenologischen Forschungspraxis, in: Raab, Jürgen et al. (</a:t>
            </a:r>
            <a:r>
              <a:rPr lang="de-DE" sz="1400" dirty="0" err="1"/>
              <a:t>Hg</a:t>
            </a:r>
            <a:r>
              <a:rPr lang="de-DE" sz="1400" dirty="0"/>
              <a:t>.), Phänomenologie und Soziologie. Theoretische Positionen, aktuelle Problemfelder und empirische Umsetzungen, Wiesbaden 2008.</a:t>
            </a:r>
            <a:endParaRPr lang="en-US" sz="1400" dirty="0"/>
          </a:p>
          <a:p>
            <a:pPr algn="just"/>
            <a:r>
              <a:rPr lang="en-US" sz="1400" dirty="0"/>
              <a:t>Lynch, Kevin, The Image of the City, Cambridge 1965.</a:t>
            </a:r>
          </a:p>
          <a:p>
            <a:pPr algn="just"/>
            <a:r>
              <a:rPr lang="en-US" sz="1400" dirty="0"/>
              <a:t>Wood, Denis/Fels, John, The Power of Maps, New York 1992.</a:t>
            </a:r>
          </a:p>
          <a:p>
            <a:pPr algn="just"/>
            <a:r>
              <a:rPr lang="en-US" sz="1400" dirty="0" err="1"/>
              <a:t>Wintzer</a:t>
            </a:r>
            <a:r>
              <a:rPr lang="en-US" sz="1400" dirty="0"/>
              <a:t>, Jeannine (Hg.), </a:t>
            </a:r>
            <a:r>
              <a:rPr lang="de-DE" sz="1400" dirty="0"/>
              <a:t>Sozialraum erforschen: Qualitative Methoden in der Geographie, Berlin 2018.</a:t>
            </a:r>
            <a:endParaRPr lang="en-US" sz="1400" dirty="0"/>
          </a:p>
          <a:p>
            <a:pPr algn="just"/>
            <a:r>
              <a:rPr lang="en-US" sz="1400" dirty="0" err="1"/>
              <a:t>Ziervogel</a:t>
            </a:r>
            <a:r>
              <a:rPr lang="en-US" sz="1400" dirty="0"/>
              <a:t>, Daniela, </a:t>
            </a:r>
            <a:r>
              <a:rPr lang="en-US" sz="1400" dirty="0" err="1"/>
              <a:t>Menta</a:t>
            </a:r>
            <a:r>
              <a:rPr lang="en-US" sz="1400" dirty="0"/>
              <a:t>-Map-</a:t>
            </a:r>
            <a:r>
              <a:rPr lang="en-US" sz="1400" dirty="0" err="1"/>
              <a:t>Methoden</a:t>
            </a:r>
            <a:r>
              <a:rPr lang="en-US" sz="1400" dirty="0"/>
              <a:t> in </a:t>
            </a:r>
            <a:r>
              <a:rPr lang="en-US" sz="1400" dirty="0" err="1"/>
              <a:t>der</a:t>
            </a:r>
            <a:r>
              <a:rPr lang="en-US" sz="1400" dirty="0"/>
              <a:t> </a:t>
            </a:r>
            <a:r>
              <a:rPr lang="en-US" sz="1400" dirty="0" err="1"/>
              <a:t>Quartiersforschung</a:t>
            </a:r>
            <a:r>
              <a:rPr lang="en-US" sz="1400" dirty="0"/>
              <a:t>. </a:t>
            </a:r>
            <a:r>
              <a:rPr lang="en-US" sz="1400" dirty="0" err="1"/>
              <a:t>Wahrnehmung</a:t>
            </a:r>
            <a:r>
              <a:rPr lang="en-US" sz="1400" dirty="0"/>
              <a:t> , </a:t>
            </a:r>
            <a:r>
              <a:rPr lang="en-US" sz="1400" dirty="0" err="1"/>
              <a:t>kognitiver</a:t>
            </a:r>
            <a:r>
              <a:rPr lang="en-US" sz="1400" dirty="0"/>
              <a:t> </a:t>
            </a:r>
            <a:r>
              <a:rPr lang="en-US" sz="1400" dirty="0" err="1"/>
              <a:t>Repräsentation</a:t>
            </a:r>
            <a:r>
              <a:rPr lang="en-US" sz="1400" dirty="0"/>
              <a:t> und </a:t>
            </a:r>
            <a:r>
              <a:rPr lang="en-US" sz="1400" dirty="0" err="1"/>
              <a:t>Verhalten</a:t>
            </a:r>
            <a:r>
              <a:rPr lang="en-US" sz="1400" dirty="0"/>
              <a:t> </a:t>
            </a:r>
            <a:r>
              <a:rPr lang="en-US" sz="1400" dirty="0" err="1"/>
              <a:t>im</a:t>
            </a:r>
            <a:r>
              <a:rPr lang="en-US" sz="1400" dirty="0"/>
              <a:t> </a:t>
            </a:r>
            <a:r>
              <a:rPr lang="en-US" sz="1400" dirty="0" err="1"/>
              <a:t>Raum</a:t>
            </a:r>
            <a:r>
              <a:rPr lang="en-US" sz="1400" dirty="0"/>
              <a:t>, in: Frey, O./Koch, F. (Hg.), </a:t>
            </a:r>
            <a:r>
              <a:rPr lang="en-US" sz="1400" dirty="0" err="1"/>
              <a:t>Positionen</a:t>
            </a:r>
            <a:r>
              <a:rPr lang="en-US" sz="1400" dirty="0"/>
              <a:t> </a:t>
            </a:r>
            <a:r>
              <a:rPr lang="en-US" sz="1400" dirty="0" err="1"/>
              <a:t>zur</a:t>
            </a:r>
            <a:r>
              <a:rPr lang="en-US" sz="1400" dirty="0"/>
              <a:t> </a:t>
            </a:r>
            <a:r>
              <a:rPr lang="en-US" sz="1400" dirty="0" err="1"/>
              <a:t>Urbanistik</a:t>
            </a:r>
            <a:r>
              <a:rPr lang="en-US" sz="1400" dirty="0"/>
              <a:t> I. </a:t>
            </a:r>
            <a:r>
              <a:rPr lang="en-US" sz="1400" dirty="0" err="1"/>
              <a:t>Stadtkultur</a:t>
            </a:r>
            <a:r>
              <a:rPr lang="en-US" sz="1400" dirty="0"/>
              <a:t> und </a:t>
            </a:r>
            <a:r>
              <a:rPr lang="en-US" sz="1400" dirty="0" err="1"/>
              <a:t>neue</a:t>
            </a:r>
            <a:r>
              <a:rPr lang="en-US" sz="1400" dirty="0"/>
              <a:t> </a:t>
            </a:r>
            <a:r>
              <a:rPr lang="en-US" sz="1400" dirty="0" err="1"/>
              <a:t>Methoden</a:t>
            </a:r>
            <a:r>
              <a:rPr lang="en-US" sz="1400" dirty="0"/>
              <a:t> der </a:t>
            </a:r>
            <a:r>
              <a:rPr lang="en-US" sz="1400" dirty="0" err="1"/>
              <a:t>Stadtforschung</a:t>
            </a:r>
            <a:r>
              <a:rPr lang="en-US" sz="1400" dirty="0"/>
              <a:t>, Wien 2011, 187-206.</a:t>
            </a:r>
          </a:p>
          <a:p>
            <a:pPr algn="just"/>
            <a:r>
              <a:rPr lang="de-DE" sz="1400" dirty="0" err="1"/>
              <a:t>Münderlein</a:t>
            </a:r>
            <a:r>
              <a:rPr lang="de-DE" sz="1400" dirty="0"/>
              <a:t>, Daniel, Mobile Methoden und fotobasierte Forschung zur Rekonstruktion von Landschaft(</a:t>
            </a:r>
            <a:r>
              <a:rPr lang="de-DE" sz="1400" dirty="0" err="1"/>
              <a:t>sbiographien</a:t>
            </a:r>
            <a:r>
              <a:rPr lang="de-DE" sz="1400" dirty="0"/>
              <a:t>), in: Kühne, Olaf et al. (</a:t>
            </a:r>
            <a:r>
              <a:rPr lang="de-DE" sz="1400" dirty="0" err="1"/>
              <a:t>Hg</a:t>
            </a:r>
            <a:r>
              <a:rPr lang="de-DE" sz="1400" dirty="0"/>
              <a:t>.), Handbuch Landschaft, Wiesbaden 2019, S. 517-534.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Literaturhinweise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662316"/>
          </a:xfrm>
        </p:spPr>
        <p:txBody>
          <a:bodyPr>
            <a:normAutofit fontScale="92500"/>
          </a:bodyPr>
          <a:lstStyle/>
          <a:p>
            <a:r>
              <a:rPr lang="de-DE" dirty="0"/>
              <a:t>Die ‚Karten‘ in unseren Köpfen</a:t>
            </a:r>
          </a:p>
          <a:p>
            <a:r>
              <a:rPr lang="de-DE" dirty="0"/>
              <a:t>Rauminformationen werden in Form von Bilder und Anordnungen im Gehirn gespeichert</a:t>
            </a:r>
          </a:p>
          <a:p>
            <a:r>
              <a:rPr lang="de-DE" dirty="0"/>
              <a:t>Räumliche Wahrnehmungen sind stets subjektiv</a:t>
            </a:r>
          </a:p>
          <a:p>
            <a:r>
              <a:rPr lang="de-DE" dirty="0"/>
              <a:t>Basisprämisse: Es gibt einen wechselseitigen Zusammenhang zwischen dem Verhalten im Raum und der kognitiven Repräsentation dieses Raumes</a:t>
            </a:r>
          </a:p>
          <a:p>
            <a:r>
              <a:rPr lang="de-DE" dirty="0"/>
              <a:t>Kognitive Karten sind stets wandelbar, verzerrt, lückenhaft und stark vereinfacht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/>
              <a:t>Was sind kognitive Karten?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gandp\Desktop\penc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3995694"/>
            <a:ext cx="1857388" cy="1857388"/>
          </a:xfrm>
          <a:prstGeom prst="rect">
            <a:avLst/>
          </a:prstGeom>
          <a:noFill/>
        </p:spPr>
      </p:pic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357158" y="2500306"/>
          <a:ext cx="8401080" cy="3363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Begrifflicher Überblick</a:t>
            </a:r>
          </a:p>
        </p:txBody>
      </p:sp>
      <p:pic>
        <p:nvPicPr>
          <p:cNvPr id="1028" name="Picture 4" descr="C:\Users\Agandp\Desktop\trichter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1000100" y="4286256"/>
            <a:ext cx="1185847" cy="1185847"/>
          </a:xfrm>
          <a:prstGeom prst="rect">
            <a:avLst/>
          </a:prstGeom>
          <a:noFill/>
        </p:spPr>
      </p:pic>
      <p:pic>
        <p:nvPicPr>
          <p:cNvPr id="1029" name="Picture 5" descr="C:\Users\Agandp\Desktop\hrin.jpg"/>
          <p:cNvPicPr>
            <a:picLocks noChangeAspect="1" noChangeArrowheads="1"/>
          </p:cNvPicPr>
          <p:nvPr/>
        </p:nvPicPr>
        <p:blipFill>
          <a:blip r:embed="rId9" cstate="print"/>
          <a:srcRect b="8120"/>
          <a:stretch>
            <a:fillRect/>
          </a:stretch>
        </p:blipFill>
        <p:spPr bwMode="auto">
          <a:xfrm>
            <a:off x="3643306" y="4101690"/>
            <a:ext cx="1785950" cy="17448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11349"/>
            <a:ext cx="8686800" cy="4525963"/>
          </a:xfrm>
        </p:spPr>
        <p:txBody>
          <a:bodyPr>
            <a:normAutofit/>
          </a:bodyPr>
          <a:lstStyle/>
          <a:p>
            <a:r>
              <a:rPr lang="de-DE" dirty="0"/>
              <a:t>Ursprung: geographische Perzeptionsforschung</a:t>
            </a:r>
          </a:p>
          <a:p>
            <a:r>
              <a:rPr lang="de-DE" dirty="0"/>
              <a:t>Kevin Lynch </a:t>
            </a:r>
            <a:r>
              <a:rPr lang="de-DE" i="1" dirty="0"/>
              <a:t>„The Image </a:t>
            </a:r>
            <a:r>
              <a:rPr lang="de-DE" i="1" dirty="0" err="1"/>
              <a:t>of</a:t>
            </a:r>
            <a:r>
              <a:rPr lang="de-DE" i="1" dirty="0"/>
              <a:t> </a:t>
            </a:r>
            <a:r>
              <a:rPr lang="de-DE" i="1" dirty="0" err="1"/>
              <a:t>the</a:t>
            </a:r>
            <a:r>
              <a:rPr lang="de-DE" i="1" dirty="0"/>
              <a:t> City“ </a:t>
            </a:r>
            <a:r>
              <a:rPr lang="de-DE" dirty="0"/>
              <a:t>(1960)</a:t>
            </a:r>
          </a:p>
          <a:p>
            <a:r>
              <a:rPr lang="de-DE" dirty="0"/>
              <a:t>In den 1960er und 70er rückte die subjektive Raumwahrnehmung in den Vordergrund der Forschung</a:t>
            </a:r>
          </a:p>
          <a:p>
            <a:r>
              <a:rPr lang="de-DE" dirty="0"/>
              <a:t>1990er Wiederaufschwung (ikonische Wende)</a:t>
            </a:r>
          </a:p>
          <a:p>
            <a:r>
              <a:rPr lang="de-DE" dirty="0"/>
              <a:t>Informations- und Entscheidungsfilter</a:t>
            </a:r>
          </a:p>
          <a:p>
            <a:r>
              <a:rPr lang="de-DE" dirty="0"/>
              <a:t>Individuell kognitive Repräsentation des Raumes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/>
              <a:t>Kognitive Karten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gandp\Desktop\image-of-the-city-kevin-lynch-case-study-13-638.jpg"/>
          <p:cNvPicPr>
            <a:picLocks noChangeAspect="1" noChangeArrowheads="1"/>
          </p:cNvPicPr>
          <p:nvPr/>
        </p:nvPicPr>
        <p:blipFill>
          <a:blip r:embed="rId2"/>
          <a:srcRect t="17359" b="15781"/>
          <a:stretch>
            <a:fillRect/>
          </a:stretch>
        </p:blipFill>
        <p:spPr bwMode="auto">
          <a:xfrm>
            <a:off x="714348" y="1857364"/>
            <a:ext cx="7907361" cy="4064691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/>
              <a:t>Räumliches Grundgerüst kognitiver Karten (Lynch)</a:t>
            </a:r>
          </a:p>
        </p:txBody>
      </p:sp>
      <p:sp>
        <p:nvSpPr>
          <p:cNvPr id="19458" name="AutoShape 2" descr="Ãhnliches Fo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4929190" y="5929330"/>
            <a:ext cx="36433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Kevin Lynch, The Image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City, 1960, S. 61</a:t>
            </a:r>
            <a:endParaRPr lang="de-DE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6866" name="Picture 2" descr="C:\Users\Agandp\Desktop\kevin-lynch-mental-maps-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274638"/>
            <a:ext cx="7561927" cy="5677372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2928926" y="6072206"/>
            <a:ext cx="62150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https://www.slideshare.net/AliciaValdiviaAlexeeva/kevin-lynch-mental-maps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5842" name="Picture 2" descr="C:\Users\Agandp\Desktop\kevin-lynch-mental-maps-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554" y="285728"/>
            <a:ext cx="7612097" cy="5715040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2928926" y="6072206"/>
            <a:ext cx="62150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https://www.slideshare.net/AliciaValdiviaAlexeeva/kevin-lynch-mental-maps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42910" y="1481328"/>
            <a:ext cx="8043890" cy="4590878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7890" name="Picture 2" descr="C:\Users\Agandp\Desktop\kevin-lynch-mental-maps-6-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27"/>
            <a:ext cx="7500990" cy="5625743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2928926" y="6072206"/>
            <a:ext cx="62150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https://www.slideshare.net/AliciaValdiviaAlexeeva/kevin-lynch-mental-maps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imos">
  <a:themeElements>
    <a:clrScheme name="Deimo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875</Words>
  <Application>Microsoft Office PowerPoint</Application>
  <PresentationFormat>Bildschirmpräsentation (4:3)</PresentationFormat>
  <Paragraphs>91</Paragraphs>
  <Slides>23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9" baseType="lpstr">
      <vt:lpstr>Lucida Sans Unicode</vt:lpstr>
      <vt:lpstr>Times New Roman</vt:lpstr>
      <vt:lpstr>Verdana</vt:lpstr>
      <vt:lpstr>Wingdings 2</vt:lpstr>
      <vt:lpstr>Wingdings 3</vt:lpstr>
      <vt:lpstr>Deimos</vt:lpstr>
      <vt:lpstr>Qualitative geografische Methoden für die Praktische Theologie</vt:lpstr>
      <vt:lpstr>Methode 1: Mental Mapping</vt:lpstr>
      <vt:lpstr>Was sind kognitive Karten?</vt:lpstr>
      <vt:lpstr>Begrifflicher Überblick</vt:lpstr>
      <vt:lpstr>Kognitive Karten</vt:lpstr>
      <vt:lpstr>Räumliches Grundgerüst kognitiver Karten (Lynch)</vt:lpstr>
      <vt:lpstr>PowerPoint-Präsentation</vt:lpstr>
      <vt:lpstr>PowerPoint-Präsentation</vt:lpstr>
      <vt:lpstr>PowerPoint-Präsentation</vt:lpstr>
      <vt:lpstr>Vorteile von Mental Maps</vt:lpstr>
      <vt:lpstr>Nachteile von Mental Maps</vt:lpstr>
      <vt:lpstr>Aktuelles Beispiel</vt:lpstr>
      <vt:lpstr>Methode 2: Go-Along-Interview</vt:lpstr>
      <vt:lpstr>Go-Along-Interview</vt:lpstr>
      <vt:lpstr>Aktuelles Beispiel</vt:lpstr>
      <vt:lpstr>Methode 3: Reflexive Fotografie</vt:lpstr>
      <vt:lpstr>Reflexive Fotografie</vt:lpstr>
      <vt:lpstr>Vorteile der reflexiven Fotografie</vt:lpstr>
      <vt:lpstr>Aktuelles Beispiel</vt:lpstr>
      <vt:lpstr>Gottesprofiling II: Theologische Auswertung</vt:lpstr>
      <vt:lpstr>Aktuelles Beispiel</vt:lpstr>
      <vt:lpstr>Arbeitsauftrag</vt:lpstr>
      <vt:lpstr>Literaturhinweise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Agandp</dc:creator>
  <cp:lastModifiedBy>Berger Bernd</cp:lastModifiedBy>
  <cp:revision>95</cp:revision>
  <dcterms:created xsi:type="dcterms:W3CDTF">2019-02-19T07:14:36Z</dcterms:created>
  <dcterms:modified xsi:type="dcterms:W3CDTF">2021-10-26T11:41:36Z</dcterms:modified>
</cp:coreProperties>
</file>